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verage"/>
      <p:regular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2" roundtripDataSignature="AMtx7mganLlY4ep4tBoKb5q6skkg1inD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5"/>
          <p:cNvGrpSpPr/>
          <p:nvPr/>
        </p:nvGrpSpPr>
        <p:grpSpPr>
          <a:xfrm>
            <a:off x="4350279" y="2855377"/>
            <a:ext cx="443589" cy="105632"/>
            <a:chOff x="4137525" y="2915950"/>
            <a:chExt cx="869100" cy="207000"/>
          </a:xfrm>
        </p:grpSpPr>
        <p:sp>
          <p:nvSpPr>
            <p:cNvPr id="11" name="Google Shape;11;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5" name="Google Shape;15;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4"/>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4"/>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7"/>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1"/>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2"/>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2"/>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2"/>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s://github.com/DaniBedmar/Nanometric-Systems-Simulation/blob/main/Project_04_Solving_a_pdb_file/pdb_files/cofactor_atoms.pd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s://github.com/DaniBedmar/Nanometric-Systems-Simulation/blob/main/Project_04_Solving_a_pdb_file/pdb_files/ARN_strands.pd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s://github.com/DaniBedmar/Nanometric-Systems-Simulation/blob/main/Project_04_Solving_a_pdb_file/pdb_files/ARN_strands.pd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s://github.com/DaniBedmar/Nanometric-Systems-Simulation/blob/main/Project_04_Solving_a_pdb_file/pdb_files/ARN_strands.pd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DaniBedmar/Nanometric-Systems-Simulation/blob/main/Project_04_Solving_a_pdb_file/pdb_files/Adenine_precursor.pdb" TargetMode="Externa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hyperlink" Target="https://github.com/DaniBedmar/Nanometric-Systems-Simulation/blob/main/Project_04_Solving_a_pdb_file/pdb_files/Adenine_precursor.pdb" TargetMode="External"/><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hyperlink" Target="https://github.com/DaniBedmar/Nanometric-Systems-Simulation/blob/main/Project_04_Solving_a_pdb_file/pdb_files/2Phosphate.pd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hyperlink" Target="https://github.com/DaniBedmar/Nanometric-Systems-Simulation/blob/main/Project_04_Solving_a_pdb_file/pdb_files/prtotein.pdb"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hyperlink" Target="https://github.com/DaniBedmar/Nanometric-Systems-Simulation/blob/main/Project_04_Solving_a_pdb_file/pdb_files/prtotein.pdb"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hyperlink" Target="https://github.com/DaniBedmar/Nanometric-Systems-Simulation/tree/main/Project_04_Solving_a_pdb_fil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es"/>
              <a:t>Identification of different structures in a .pdb file</a:t>
            </a:r>
            <a:endParaRPr/>
          </a:p>
        </p:txBody>
      </p:sp>
      <p:sp>
        <p:nvSpPr>
          <p:cNvPr id="60" name="Google Shape;60;p1"/>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2100"/>
              <a:buNone/>
            </a:pPr>
            <a:r>
              <a:rPr lang="es"/>
              <a:t>Daniel Bedmar Romero - 1565494</a:t>
            </a:r>
            <a:endParaRPr/>
          </a:p>
          <a:p>
            <a:pPr indent="0" lvl="0" marL="0" rtl="0" algn="ctr">
              <a:lnSpc>
                <a:spcPct val="100000"/>
              </a:lnSpc>
              <a:spcBef>
                <a:spcPts val="0"/>
              </a:spcBef>
              <a:spcAft>
                <a:spcPts val="0"/>
              </a:spcAft>
              <a:buSzPts val="2100"/>
              <a:buNone/>
            </a:pPr>
            <a:r>
              <a:rPr lang="es"/>
              <a:t>Nanoscience and Nanotechnology 22/23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0"/>
          <p:cNvSpPr txBox="1"/>
          <p:nvPr>
            <p:ph type="title"/>
          </p:nvPr>
        </p:nvSpPr>
        <p:spPr>
          <a:xfrm>
            <a:off x="311700" y="130675"/>
            <a:ext cx="8520600" cy="73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s" sz="1900"/>
              <a:t>Therefore I went trought the different selection options and found one called “qwikmd_hetero” and I found that a part from the nucleotide and the proteins there are 5 atoms and 2 molecules</a:t>
            </a:r>
            <a:endParaRPr sz="2100"/>
          </a:p>
        </p:txBody>
      </p:sp>
      <p:pic>
        <p:nvPicPr>
          <p:cNvPr id="113" name="Google Shape;113;p10"/>
          <p:cNvPicPr preferRelativeResize="0"/>
          <p:nvPr/>
        </p:nvPicPr>
        <p:blipFill rotWithShape="1">
          <a:blip r:embed="rId3">
            <a:alphaModFix/>
          </a:blip>
          <a:srcRect b="0" l="0" r="0" t="0"/>
          <a:stretch/>
        </p:blipFill>
        <p:spPr>
          <a:xfrm>
            <a:off x="896663" y="935344"/>
            <a:ext cx="7350676" cy="41491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1"/>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s" sz="3800"/>
              <a:t>Deduction of the different molecules</a:t>
            </a:r>
            <a:endParaRPr sz="3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2"/>
          <p:cNvSpPr txBox="1"/>
          <p:nvPr>
            <p:ph type="title"/>
          </p:nvPr>
        </p:nvSpPr>
        <p:spPr>
          <a:xfrm>
            <a:off x="311700" y="130675"/>
            <a:ext cx="8520600" cy="942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990"/>
              <a:buNone/>
            </a:pPr>
            <a:r>
              <a:rPr lang="es" sz="2000"/>
              <a:t>1. The spare atoms:</a:t>
            </a:r>
            <a:r>
              <a:rPr lang="es" sz="1600"/>
              <a:t> In orde</a:t>
            </a:r>
            <a:r>
              <a:rPr lang="es" sz="1700"/>
              <a:t>r to see the atoms I visualized the main chain of the protein and the nucleotide strands and highlighted and labeled the atoms by representing the VDW with a bigger sphere</a:t>
            </a:r>
            <a:endParaRPr sz="1900"/>
          </a:p>
        </p:txBody>
      </p:sp>
      <p:pic>
        <p:nvPicPr>
          <p:cNvPr id="124" name="Google Shape;124;p12"/>
          <p:cNvPicPr preferRelativeResize="0"/>
          <p:nvPr/>
        </p:nvPicPr>
        <p:blipFill rotWithShape="1">
          <a:blip r:embed="rId3">
            <a:alphaModFix/>
          </a:blip>
          <a:srcRect b="0" l="0" r="0" t="0"/>
          <a:stretch/>
        </p:blipFill>
        <p:spPr>
          <a:xfrm>
            <a:off x="471700" y="1073576"/>
            <a:ext cx="4511848" cy="3657099"/>
          </a:xfrm>
          <a:prstGeom prst="rect">
            <a:avLst/>
          </a:prstGeom>
          <a:noFill/>
          <a:ln>
            <a:noFill/>
          </a:ln>
        </p:spPr>
      </p:pic>
      <p:sp>
        <p:nvSpPr>
          <p:cNvPr id="125" name="Google Shape;125;p12"/>
          <p:cNvSpPr txBox="1"/>
          <p:nvPr/>
        </p:nvSpPr>
        <p:spPr>
          <a:xfrm>
            <a:off x="5194925" y="1113700"/>
            <a:ext cx="3637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Based on the location of the atoms in the protein I concluded that the Zinc atoms serve an structural purpose so the chain folds correctly but the Magnesium atoms probably also play a fundamental role in the functionality of the protein. </a:t>
            </a:r>
            <a:endParaRPr b="0" i="0" sz="1400" u="none" cap="none" strike="noStrike">
              <a:solidFill>
                <a:schemeClr val="dk1"/>
              </a:solidFill>
              <a:latin typeface="Oswald"/>
              <a:ea typeface="Oswald"/>
              <a:cs typeface="Oswald"/>
              <a:sym typeface="Oswald"/>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This atoms are called cofactors.</a:t>
            </a:r>
            <a:endParaRPr b="0" i="0" sz="1400" u="none" cap="none" strike="noStrike">
              <a:solidFill>
                <a:schemeClr val="dk1"/>
              </a:solidFill>
              <a:latin typeface="Oswald"/>
              <a:ea typeface="Oswald"/>
              <a:cs typeface="Oswald"/>
              <a:sym typeface="Oswald"/>
            </a:endParaRPr>
          </a:p>
        </p:txBody>
      </p:sp>
      <p:sp>
        <p:nvSpPr>
          <p:cNvPr id="126" name="Google Shape;126;p12"/>
          <p:cNvSpPr txBox="1"/>
          <p:nvPr/>
        </p:nvSpPr>
        <p:spPr>
          <a:xfrm>
            <a:off x="7003625" y="4330475"/>
            <a:ext cx="1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1" lang="es" sz="1400" u="sng" cap="none" strike="noStrike">
                <a:solidFill>
                  <a:schemeClr val="hlink"/>
                </a:solidFill>
                <a:latin typeface="Oswald"/>
                <a:ea typeface="Oswald"/>
                <a:cs typeface="Oswald"/>
                <a:sym typeface="Oswald"/>
                <a:hlinkClick r:id="rId4"/>
              </a:rPr>
              <a:t>pdb file of the cofactors</a:t>
            </a:r>
            <a:endParaRPr b="0" i="1" sz="1400" u="none" cap="none" strike="noStrike">
              <a:solidFill>
                <a:schemeClr val="accent5"/>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130675"/>
            <a:ext cx="8520600" cy="942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990"/>
              <a:buNone/>
            </a:pPr>
            <a:r>
              <a:rPr lang="es" sz="2000"/>
              <a:t>2. The nucleotide strands:</a:t>
            </a:r>
            <a:r>
              <a:rPr lang="es" sz="1600"/>
              <a:t> In this case the interesting thing to see is if these are RNA or DNA strands.</a:t>
            </a:r>
            <a:endParaRPr sz="1600"/>
          </a:p>
          <a:p>
            <a:pPr indent="0" lvl="0" marL="0" rtl="0" algn="just">
              <a:lnSpc>
                <a:spcPct val="100000"/>
              </a:lnSpc>
              <a:spcBef>
                <a:spcPts val="0"/>
              </a:spcBef>
              <a:spcAft>
                <a:spcPts val="0"/>
              </a:spcAft>
              <a:buSzPts val="3000"/>
              <a:buNone/>
            </a:pPr>
            <a:r>
              <a:rPr lang="es" sz="1600"/>
              <a:t>In order to deduce between DNA or RNA I came up with two strategies. </a:t>
            </a:r>
            <a:endParaRPr sz="1800"/>
          </a:p>
        </p:txBody>
      </p:sp>
      <p:pic>
        <p:nvPicPr>
          <p:cNvPr id="132" name="Google Shape;132;p13"/>
          <p:cNvPicPr preferRelativeResize="0"/>
          <p:nvPr/>
        </p:nvPicPr>
        <p:blipFill rotWithShape="1">
          <a:blip r:embed="rId3">
            <a:alphaModFix/>
          </a:blip>
          <a:srcRect b="0" l="0" r="0" t="0"/>
          <a:stretch/>
        </p:blipFill>
        <p:spPr>
          <a:xfrm>
            <a:off x="1750100" y="878300"/>
            <a:ext cx="5023398" cy="4071749"/>
          </a:xfrm>
          <a:prstGeom prst="rect">
            <a:avLst/>
          </a:prstGeom>
          <a:noFill/>
          <a:ln>
            <a:noFill/>
          </a:ln>
        </p:spPr>
      </p:pic>
      <p:sp>
        <p:nvSpPr>
          <p:cNvPr id="133" name="Google Shape;133;p13"/>
          <p:cNvSpPr txBox="1"/>
          <p:nvPr/>
        </p:nvSpPr>
        <p:spPr>
          <a:xfrm>
            <a:off x="5194925" y="1113700"/>
            <a:ext cx="36375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swald"/>
              <a:ea typeface="Oswald"/>
              <a:cs typeface="Oswald"/>
              <a:sym typeface="Oswald"/>
            </a:endParaRPr>
          </a:p>
        </p:txBody>
      </p:sp>
      <p:sp>
        <p:nvSpPr>
          <p:cNvPr id="134" name="Google Shape;134;p13"/>
          <p:cNvSpPr txBox="1"/>
          <p:nvPr/>
        </p:nvSpPr>
        <p:spPr>
          <a:xfrm>
            <a:off x="7003625" y="4330475"/>
            <a:ext cx="1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1" lang="es" sz="1400" u="sng" cap="none" strike="noStrike">
                <a:solidFill>
                  <a:schemeClr val="hlink"/>
                </a:solidFill>
                <a:latin typeface="Oswald"/>
                <a:ea typeface="Oswald"/>
                <a:cs typeface="Oswald"/>
                <a:sym typeface="Oswald"/>
                <a:hlinkClick r:id="rId4"/>
              </a:rPr>
              <a:t>pdb file of the strands</a:t>
            </a:r>
            <a:endParaRPr b="0" i="1" sz="1400" u="sng" cap="none" strike="noStrike">
              <a:solidFill>
                <a:schemeClr val="accent5"/>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311700" y="130675"/>
            <a:ext cx="8520600" cy="51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990"/>
              <a:buNone/>
            </a:pPr>
            <a:r>
              <a:rPr lang="es" sz="2000"/>
              <a:t>2. The nucleotide strands:</a:t>
            </a:r>
            <a:r>
              <a:rPr lang="es" sz="1600"/>
              <a:t> In this case the interesting thing to see is if these are RNA or DNA strands.</a:t>
            </a:r>
            <a:endParaRPr sz="1900"/>
          </a:p>
        </p:txBody>
      </p:sp>
      <p:sp>
        <p:nvSpPr>
          <p:cNvPr id="140" name="Google Shape;140;p14"/>
          <p:cNvSpPr txBox="1"/>
          <p:nvPr/>
        </p:nvSpPr>
        <p:spPr>
          <a:xfrm>
            <a:off x="5194925" y="1113700"/>
            <a:ext cx="3637500" cy="1046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The first strategy thing I did was to look at the pdb file to see if there were some Uracile nucleotides or not. I found out that it seems like there are Uracile residues in both strands.</a:t>
            </a:r>
            <a:endParaRPr b="0" i="0" sz="1400" u="none" cap="none" strike="noStrike">
              <a:solidFill>
                <a:schemeClr val="dk1"/>
              </a:solidFill>
              <a:latin typeface="Oswald"/>
              <a:ea typeface="Oswald"/>
              <a:cs typeface="Oswald"/>
              <a:sym typeface="Oswald"/>
            </a:endParaRPr>
          </a:p>
        </p:txBody>
      </p:sp>
      <p:pic>
        <p:nvPicPr>
          <p:cNvPr id="141" name="Google Shape;141;p14"/>
          <p:cNvPicPr preferRelativeResize="0"/>
          <p:nvPr/>
        </p:nvPicPr>
        <p:blipFill rotWithShape="1">
          <a:blip r:embed="rId3">
            <a:alphaModFix/>
          </a:blip>
          <a:srcRect b="0" l="0" r="0" t="0"/>
          <a:stretch/>
        </p:blipFill>
        <p:spPr>
          <a:xfrm>
            <a:off x="1002176" y="837050"/>
            <a:ext cx="3350324" cy="4009201"/>
          </a:xfrm>
          <a:prstGeom prst="rect">
            <a:avLst/>
          </a:prstGeom>
          <a:noFill/>
          <a:ln>
            <a:noFill/>
          </a:ln>
        </p:spPr>
      </p:pic>
      <p:sp>
        <p:nvSpPr>
          <p:cNvPr id="142" name="Google Shape;142;p14"/>
          <p:cNvSpPr/>
          <p:nvPr/>
        </p:nvSpPr>
        <p:spPr>
          <a:xfrm>
            <a:off x="1862650" y="3145075"/>
            <a:ext cx="200100" cy="1701300"/>
          </a:xfrm>
          <a:prstGeom prst="flowChartAlternateProcess">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4"/>
          <p:cNvSpPr txBox="1"/>
          <p:nvPr/>
        </p:nvSpPr>
        <p:spPr>
          <a:xfrm>
            <a:off x="7003625" y="4330475"/>
            <a:ext cx="1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1" lang="es" sz="1400" u="sng" cap="none" strike="noStrike">
                <a:solidFill>
                  <a:schemeClr val="hlink"/>
                </a:solidFill>
                <a:latin typeface="Oswald"/>
                <a:ea typeface="Oswald"/>
                <a:cs typeface="Oswald"/>
                <a:sym typeface="Oswald"/>
                <a:hlinkClick r:id="rId4"/>
              </a:rPr>
              <a:t>pdb file of the strands</a:t>
            </a:r>
            <a:endParaRPr b="0" i="1" sz="1400" u="sng" cap="none" strike="noStrike">
              <a:solidFill>
                <a:schemeClr val="accent5"/>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311700" y="130675"/>
            <a:ext cx="8520600" cy="51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990"/>
              <a:buNone/>
            </a:pPr>
            <a:r>
              <a:rPr lang="es" sz="2000"/>
              <a:t>2. The nucleotide strands:</a:t>
            </a:r>
            <a:r>
              <a:rPr lang="es" sz="1600"/>
              <a:t> In this case the interesting thing to see is if these are RNA or DNA strands.</a:t>
            </a:r>
            <a:endParaRPr sz="1900"/>
          </a:p>
        </p:txBody>
      </p:sp>
      <p:sp>
        <p:nvSpPr>
          <p:cNvPr id="149" name="Google Shape;149;p15"/>
          <p:cNvSpPr txBox="1"/>
          <p:nvPr/>
        </p:nvSpPr>
        <p:spPr>
          <a:xfrm>
            <a:off x="5194925" y="1113700"/>
            <a:ext cx="36375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To confirm that the Uracile were in both strands, I created a new pdb file only with the Uracile residues and overlap its representation with the representation of the strands but in transparent “material”. </a:t>
            </a:r>
            <a:endParaRPr b="0" i="0" sz="1400" u="none" cap="none" strike="noStrike">
              <a:solidFill>
                <a:schemeClr val="dk1"/>
              </a:solidFill>
              <a:latin typeface="Oswald"/>
              <a:ea typeface="Oswald"/>
              <a:cs typeface="Oswald"/>
              <a:sym typeface="Oswald"/>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As it can be seen in the figure besides, there are Uracile residues in both strands, therefore,  these are two RNA strands</a:t>
            </a:r>
            <a:endParaRPr b="0" i="0" sz="1400" u="none" cap="none" strike="noStrike">
              <a:solidFill>
                <a:schemeClr val="dk1"/>
              </a:solidFill>
              <a:latin typeface="Oswald"/>
              <a:ea typeface="Oswald"/>
              <a:cs typeface="Oswald"/>
              <a:sym typeface="Oswald"/>
            </a:endParaRPr>
          </a:p>
        </p:txBody>
      </p:sp>
      <p:pic>
        <p:nvPicPr>
          <p:cNvPr id="150" name="Google Shape;150;p15"/>
          <p:cNvPicPr preferRelativeResize="0"/>
          <p:nvPr/>
        </p:nvPicPr>
        <p:blipFill rotWithShape="1">
          <a:blip r:embed="rId3">
            <a:alphaModFix/>
          </a:blip>
          <a:srcRect b="0" l="0" r="0" t="0"/>
          <a:stretch/>
        </p:blipFill>
        <p:spPr>
          <a:xfrm>
            <a:off x="391032" y="987150"/>
            <a:ext cx="4706702" cy="3809052"/>
          </a:xfrm>
          <a:prstGeom prst="rect">
            <a:avLst/>
          </a:prstGeom>
          <a:noFill/>
          <a:ln>
            <a:noFill/>
          </a:ln>
        </p:spPr>
      </p:pic>
      <p:sp>
        <p:nvSpPr>
          <p:cNvPr id="151" name="Google Shape;151;p15"/>
          <p:cNvSpPr txBox="1"/>
          <p:nvPr/>
        </p:nvSpPr>
        <p:spPr>
          <a:xfrm>
            <a:off x="7003625" y="4330475"/>
            <a:ext cx="1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1" lang="es" sz="1400" u="sng" cap="none" strike="noStrike">
                <a:solidFill>
                  <a:schemeClr val="hlink"/>
                </a:solidFill>
                <a:latin typeface="Oswald"/>
                <a:ea typeface="Oswald"/>
                <a:cs typeface="Oswald"/>
                <a:sym typeface="Oswald"/>
                <a:hlinkClick r:id="rId4"/>
              </a:rPr>
              <a:t>pdb file of the strands</a:t>
            </a:r>
            <a:endParaRPr b="0" i="1" sz="1400" u="sng" cap="none" strike="noStrike">
              <a:solidFill>
                <a:schemeClr val="accent5"/>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311700" y="130675"/>
            <a:ext cx="8520600" cy="51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990"/>
              <a:buNone/>
            </a:pPr>
            <a:r>
              <a:rPr lang="es" sz="2000"/>
              <a:t>3. The spare molecules:</a:t>
            </a:r>
            <a:r>
              <a:rPr lang="es" sz="1600"/>
              <a:t> I wanted to identify both molecules</a:t>
            </a:r>
            <a:endParaRPr sz="1900"/>
          </a:p>
        </p:txBody>
      </p:sp>
      <p:pic>
        <p:nvPicPr>
          <p:cNvPr id="157" name="Google Shape;157;p16"/>
          <p:cNvPicPr preferRelativeResize="0"/>
          <p:nvPr/>
        </p:nvPicPr>
        <p:blipFill rotWithShape="1">
          <a:blip r:embed="rId3">
            <a:alphaModFix/>
          </a:blip>
          <a:srcRect b="0" l="0" r="0" t="0"/>
          <a:stretch/>
        </p:blipFill>
        <p:spPr>
          <a:xfrm>
            <a:off x="2218657" y="977150"/>
            <a:ext cx="4706702" cy="38090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311700" y="130675"/>
            <a:ext cx="8520600" cy="742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990"/>
              <a:buNone/>
            </a:pPr>
            <a:r>
              <a:rPr lang="es" sz="2000"/>
              <a:t>3. The spare molecules:</a:t>
            </a:r>
            <a:r>
              <a:rPr lang="es" sz="1600"/>
              <a:t> I wanted to identify both molecules</a:t>
            </a:r>
            <a:endParaRPr sz="1600"/>
          </a:p>
          <a:p>
            <a:pPr indent="0" lvl="0" marL="0" rtl="0" algn="just">
              <a:lnSpc>
                <a:spcPct val="100000"/>
              </a:lnSpc>
              <a:spcBef>
                <a:spcPts val="0"/>
              </a:spcBef>
              <a:spcAft>
                <a:spcPts val="0"/>
              </a:spcAft>
              <a:buSzPts val="990"/>
              <a:buNone/>
            </a:pPr>
            <a:r>
              <a:rPr lang="es" sz="2000"/>
              <a:t>The first molecule</a:t>
            </a:r>
            <a:endParaRPr sz="2000"/>
          </a:p>
          <a:p>
            <a:pPr indent="0" lvl="0" marL="0" rtl="0" algn="just">
              <a:lnSpc>
                <a:spcPct val="100000"/>
              </a:lnSpc>
              <a:spcBef>
                <a:spcPts val="0"/>
              </a:spcBef>
              <a:spcAft>
                <a:spcPts val="0"/>
              </a:spcAft>
              <a:buSzPts val="990"/>
              <a:buNone/>
            </a:pPr>
            <a:r>
              <a:t/>
            </a:r>
            <a:endParaRPr sz="2000"/>
          </a:p>
        </p:txBody>
      </p:sp>
      <p:sp>
        <p:nvSpPr>
          <p:cNvPr id="163" name="Google Shape;163;p17"/>
          <p:cNvSpPr txBox="1"/>
          <p:nvPr/>
        </p:nvSpPr>
        <p:spPr>
          <a:xfrm>
            <a:off x="5194925" y="1113700"/>
            <a:ext cx="36375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The first  molecule I identified was the big one. I identified it as an </a:t>
            </a:r>
            <a:r>
              <a:rPr b="1" i="0" lang="es" sz="1400" u="none" cap="none" strike="noStrike">
                <a:solidFill>
                  <a:schemeClr val="dk1"/>
                </a:solidFill>
                <a:latin typeface="Oswald"/>
                <a:ea typeface="Oswald"/>
                <a:cs typeface="Oswald"/>
                <a:sym typeface="Oswald"/>
              </a:rPr>
              <a:t>Adenine precursor/Adenine rest</a:t>
            </a:r>
            <a:r>
              <a:rPr b="0" i="0" lang="es" sz="1400" u="none" cap="none" strike="noStrike">
                <a:solidFill>
                  <a:schemeClr val="dk1"/>
                </a:solidFill>
                <a:latin typeface="Oswald"/>
                <a:ea typeface="Oswald"/>
                <a:cs typeface="Oswald"/>
                <a:sym typeface="Oswald"/>
              </a:rPr>
              <a:t>. In order to do so I compared it with the rest of the nucleotides because it was similar to them and as it was in the active site of the protein it made sense to me that it had to be related with the nucleotides. </a:t>
            </a:r>
            <a:endParaRPr b="0" i="0" sz="1400" u="none" cap="none" strike="noStrike">
              <a:solidFill>
                <a:schemeClr val="dk1"/>
              </a:solidFill>
              <a:latin typeface="Oswald"/>
              <a:ea typeface="Oswald"/>
              <a:cs typeface="Oswald"/>
              <a:sym typeface="Oswald"/>
            </a:endParaRPr>
          </a:p>
        </p:txBody>
      </p:sp>
      <p:sp>
        <p:nvSpPr>
          <p:cNvPr id="164" name="Google Shape;164;p17"/>
          <p:cNvSpPr txBox="1"/>
          <p:nvPr/>
        </p:nvSpPr>
        <p:spPr>
          <a:xfrm>
            <a:off x="6145575" y="4330475"/>
            <a:ext cx="26871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1" lang="es" sz="1400" u="sng" cap="none" strike="noStrike">
                <a:solidFill>
                  <a:schemeClr val="hlink"/>
                </a:solidFill>
                <a:latin typeface="Oswald"/>
                <a:ea typeface="Oswald"/>
                <a:cs typeface="Oswald"/>
                <a:sym typeface="Oswald"/>
                <a:hlinkClick r:id="rId3"/>
              </a:rPr>
              <a:t>pdb file of the Adenine precursor</a:t>
            </a:r>
            <a:r>
              <a:rPr b="0" i="1" lang="es" sz="1400" u="sng" cap="none" strike="noStrike">
                <a:solidFill>
                  <a:schemeClr val="accent5"/>
                </a:solidFill>
                <a:latin typeface="Oswald"/>
                <a:ea typeface="Oswald"/>
                <a:cs typeface="Oswald"/>
                <a:sym typeface="Oswald"/>
              </a:rPr>
              <a:t>/rest</a:t>
            </a:r>
            <a:endParaRPr b="0" i="1" sz="1400" u="sng" cap="none" strike="noStrike">
              <a:solidFill>
                <a:schemeClr val="accent5"/>
              </a:solidFill>
              <a:latin typeface="Oswald"/>
              <a:ea typeface="Oswald"/>
              <a:cs typeface="Oswald"/>
              <a:sym typeface="Oswald"/>
            </a:endParaRPr>
          </a:p>
        </p:txBody>
      </p:sp>
      <p:pic>
        <p:nvPicPr>
          <p:cNvPr id="165" name="Google Shape;165;p17"/>
          <p:cNvPicPr preferRelativeResize="0"/>
          <p:nvPr/>
        </p:nvPicPr>
        <p:blipFill rotWithShape="1">
          <a:blip r:embed="rId4">
            <a:alphaModFix/>
          </a:blip>
          <a:srcRect b="0" l="0" r="0" t="0"/>
          <a:stretch/>
        </p:blipFill>
        <p:spPr>
          <a:xfrm>
            <a:off x="441100" y="997150"/>
            <a:ext cx="4706698" cy="38013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311700" y="130675"/>
            <a:ext cx="8520600" cy="742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990"/>
              <a:buNone/>
            </a:pPr>
            <a:r>
              <a:rPr lang="es" sz="2000"/>
              <a:t>3. The spare molecules:</a:t>
            </a:r>
            <a:r>
              <a:rPr lang="es" sz="1600"/>
              <a:t> I wanted to identify both molecules</a:t>
            </a:r>
            <a:endParaRPr sz="1600"/>
          </a:p>
          <a:p>
            <a:pPr indent="0" lvl="0" marL="0" rtl="0" algn="just">
              <a:lnSpc>
                <a:spcPct val="100000"/>
              </a:lnSpc>
              <a:spcBef>
                <a:spcPts val="0"/>
              </a:spcBef>
              <a:spcAft>
                <a:spcPts val="0"/>
              </a:spcAft>
              <a:buSzPts val="990"/>
              <a:buNone/>
            </a:pPr>
            <a:r>
              <a:rPr lang="es" sz="2000"/>
              <a:t>The first molecule</a:t>
            </a:r>
            <a:endParaRPr sz="2000"/>
          </a:p>
          <a:p>
            <a:pPr indent="0" lvl="0" marL="0" rtl="0" algn="just">
              <a:lnSpc>
                <a:spcPct val="100000"/>
              </a:lnSpc>
              <a:spcBef>
                <a:spcPts val="0"/>
              </a:spcBef>
              <a:spcAft>
                <a:spcPts val="0"/>
              </a:spcAft>
              <a:buSzPts val="990"/>
              <a:buNone/>
            </a:pPr>
            <a:r>
              <a:t/>
            </a:r>
            <a:endParaRPr sz="2000"/>
          </a:p>
        </p:txBody>
      </p:sp>
      <p:sp>
        <p:nvSpPr>
          <p:cNvPr id="171" name="Google Shape;171;p18"/>
          <p:cNvSpPr txBox="1"/>
          <p:nvPr/>
        </p:nvSpPr>
        <p:spPr>
          <a:xfrm>
            <a:off x="5194925" y="1113700"/>
            <a:ext cx="3637500" cy="1046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I identified it as an Adenine related molecule because from the double ringed nucleotides is the only one that only has a functional group in the external group and it’s a NH2 gropu</a:t>
            </a:r>
            <a:endParaRPr b="0" i="0" sz="1400" u="none" cap="none" strike="noStrike">
              <a:solidFill>
                <a:schemeClr val="dk1"/>
              </a:solidFill>
              <a:latin typeface="Oswald"/>
              <a:ea typeface="Oswald"/>
              <a:cs typeface="Oswald"/>
              <a:sym typeface="Oswald"/>
            </a:endParaRPr>
          </a:p>
        </p:txBody>
      </p:sp>
      <p:pic>
        <p:nvPicPr>
          <p:cNvPr id="172" name="Google Shape;172;p18"/>
          <p:cNvPicPr preferRelativeResize="0"/>
          <p:nvPr/>
        </p:nvPicPr>
        <p:blipFill rotWithShape="1">
          <a:blip r:embed="rId3">
            <a:alphaModFix/>
          </a:blip>
          <a:srcRect b="0" l="22256" r="15607" t="3325"/>
          <a:stretch/>
        </p:blipFill>
        <p:spPr>
          <a:xfrm>
            <a:off x="461700" y="981875"/>
            <a:ext cx="4342948" cy="3814326"/>
          </a:xfrm>
          <a:prstGeom prst="rect">
            <a:avLst/>
          </a:prstGeom>
          <a:noFill/>
          <a:ln>
            <a:noFill/>
          </a:ln>
        </p:spPr>
      </p:pic>
      <p:sp>
        <p:nvSpPr>
          <p:cNvPr id="173" name="Google Shape;173;p18"/>
          <p:cNvSpPr txBox="1"/>
          <p:nvPr/>
        </p:nvSpPr>
        <p:spPr>
          <a:xfrm>
            <a:off x="6145575" y="4330475"/>
            <a:ext cx="26871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1" lang="es" sz="1400" u="sng" cap="none" strike="noStrike">
                <a:solidFill>
                  <a:schemeClr val="hlink"/>
                </a:solidFill>
                <a:latin typeface="Oswald"/>
                <a:ea typeface="Oswald"/>
                <a:cs typeface="Oswald"/>
                <a:sym typeface="Oswald"/>
                <a:hlinkClick r:id="rId4"/>
              </a:rPr>
              <a:t>pdb file of the Adenine precursor</a:t>
            </a:r>
            <a:r>
              <a:rPr b="0" i="1" lang="es" sz="1400" u="sng" cap="none" strike="noStrike">
                <a:solidFill>
                  <a:schemeClr val="accent5"/>
                </a:solidFill>
                <a:latin typeface="Oswald"/>
                <a:ea typeface="Oswald"/>
                <a:cs typeface="Oswald"/>
                <a:sym typeface="Oswald"/>
              </a:rPr>
              <a:t>/rest</a:t>
            </a:r>
            <a:endParaRPr b="0" i="1" sz="1400" u="sng" cap="none" strike="noStrike">
              <a:solidFill>
                <a:schemeClr val="accent5"/>
              </a:solidFill>
              <a:latin typeface="Oswald"/>
              <a:ea typeface="Oswald"/>
              <a:cs typeface="Oswald"/>
              <a:sym typeface="Oswald"/>
            </a:endParaRPr>
          </a:p>
        </p:txBody>
      </p:sp>
      <p:pic>
        <p:nvPicPr>
          <p:cNvPr id="174" name="Google Shape;174;p18"/>
          <p:cNvPicPr preferRelativeResize="0"/>
          <p:nvPr/>
        </p:nvPicPr>
        <p:blipFill rotWithShape="1">
          <a:blip r:embed="rId5">
            <a:alphaModFix/>
          </a:blip>
          <a:srcRect b="0" l="0" r="0" t="0"/>
          <a:stretch/>
        </p:blipFill>
        <p:spPr>
          <a:xfrm>
            <a:off x="5351276" y="2536925"/>
            <a:ext cx="3324776" cy="1417025"/>
          </a:xfrm>
          <a:prstGeom prst="rect">
            <a:avLst/>
          </a:prstGeom>
          <a:noFill/>
          <a:ln>
            <a:noFill/>
          </a:ln>
        </p:spPr>
      </p:pic>
      <p:sp>
        <p:nvSpPr>
          <p:cNvPr id="175" name="Google Shape;175;p18"/>
          <p:cNvSpPr/>
          <p:nvPr/>
        </p:nvSpPr>
        <p:spPr>
          <a:xfrm>
            <a:off x="2262925" y="2884900"/>
            <a:ext cx="250200" cy="2403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8"/>
          <p:cNvSpPr/>
          <p:nvPr/>
        </p:nvSpPr>
        <p:spPr>
          <a:xfrm rot="838140">
            <a:off x="5957651" y="2400581"/>
            <a:ext cx="558002" cy="604423"/>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311700" y="130675"/>
            <a:ext cx="8520600" cy="742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990"/>
              <a:buNone/>
            </a:pPr>
            <a:r>
              <a:rPr lang="es" sz="2000"/>
              <a:t>3. The spare molecules:</a:t>
            </a:r>
            <a:r>
              <a:rPr lang="es" sz="1600"/>
              <a:t> I wanted to identify both molecules</a:t>
            </a:r>
            <a:endParaRPr sz="1600"/>
          </a:p>
          <a:p>
            <a:pPr indent="0" lvl="0" marL="0" rtl="0" algn="just">
              <a:lnSpc>
                <a:spcPct val="100000"/>
              </a:lnSpc>
              <a:spcBef>
                <a:spcPts val="0"/>
              </a:spcBef>
              <a:spcAft>
                <a:spcPts val="0"/>
              </a:spcAft>
              <a:buSzPts val="990"/>
              <a:buNone/>
            </a:pPr>
            <a:r>
              <a:rPr lang="es" sz="2000"/>
              <a:t>The second molecule</a:t>
            </a:r>
            <a:endParaRPr sz="2000"/>
          </a:p>
          <a:p>
            <a:pPr indent="0" lvl="0" marL="0" rtl="0" algn="just">
              <a:lnSpc>
                <a:spcPct val="100000"/>
              </a:lnSpc>
              <a:spcBef>
                <a:spcPts val="0"/>
              </a:spcBef>
              <a:spcAft>
                <a:spcPts val="0"/>
              </a:spcAft>
              <a:buSzPts val="990"/>
              <a:buNone/>
            </a:pPr>
            <a:r>
              <a:t/>
            </a:r>
            <a:endParaRPr sz="2000"/>
          </a:p>
        </p:txBody>
      </p:sp>
      <p:sp>
        <p:nvSpPr>
          <p:cNvPr id="182" name="Google Shape;182;p19"/>
          <p:cNvSpPr txBox="1"/>
          <p:nvPr/>
        </p:nvSpPr>
        <p:spPr>
          <a:xfrm>
            <a:off x="5194925" y="1113700"/>
            <a:ext cx="36375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I identified the second molecule as two Phosphate bonded together by identifying the atoms that formed the molecule</a:t>
            </a:r>
            <a:endParaRPr b="0" i="0" sz="1400" u="none" cap="none" strike="noStrike">
              <a:solidFill>
                <a:schemeClr val="dk1"/>
              </a:solidFill>
              <a:latin typeface="Oswald"/>
              <a:ea typeface="Oswald"/>
              <a:cs typeface="Oswald"/>
              <a:sym typeface="Oswald"/>
            </a:endParaRPr>
          </a:p>
        </p:txBody>
      </p:sp>
      <p:pic>
        <p:nvPicPr>
          <p:cNvPr id="183" name="Google Shape;183;p19"/>
          <p:cNvPicPr preferRelativeResize="0"/>
          <p:nvPr/>
        </p:nvPicPr>
        <p:blipFill rotWithShape="1">
          <a:blip r:embed="rId3">
            <a:alphaModFix/>
          </a:blip>
          <a:srcRect b="-4200" l="22609" r="13123" t="4200"/>
          <a:stretch/>
        </p:blipFill>
        <p:spPr>
          <a:xfrm>
            <a:off x="311700" y="981875"/>
            <a:ext cx="4342948" cy="3814326"/>
          </a:xfrm>
          <a:prstGeom prst="rect">
            <a:avLst/>
          </a:prstGeom>
          <a:noFill/>
          <a:ln>
            <a:noFill/>
          </a:ln>
        </p:spPr>
      </p:pic>
      <p:sp>
        <p:nvSpPr>
          <p:cNvPr id="184" name="Google Shape;184;p19"/>
          <p:cNvSpPr txBox="1"/>
          <p:nvPr/>
        </p:nvSpPr>
        <p:spPr>
          <a:xfrm>
            <a:off x="6395750" y="4330475"/>
            <a:ext cx="2436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1" lang="es" sz="1400" u="sng" cap="none" strike="noStrike">
                <a:solidFill>
                  <a:schemeClr val="hlink"/>
                </a:solidFill>
                <a:latin typeface="Oswald"/>
                <a:ea typeface="Oswald"/>
                <a:cs typeface="Oswald"/>
                <a:sym typeface="Oswald"/>
                <a:hlinkClick r:id="rId4"/>
              </a:rPr>
              <a:t>pdb file of the 2 Phosphate group</a:t>
            </a:r>
            <a:endParaRPr b="0" i="1" sz="1400" u="sng" cap="none" strike="noStrike">
              <a:solidFill>
                <a:schemeClr val="accent5"/>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Justification of the report </a:t>
            </a:r>
            <a:endParaRPr/>
          </a:p>
        </p:txBody>
      </p:sp>
      <p:sp>
        <p:nvSpPr>
          <p:cNvPr id="66" name="Google Shape;66;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a:t>This report is in a power point format because my intention is that it can be followed the process that led me to the identification of the structures. Therefore in this powerpoint we will see this process and at the end the conclusions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311700" y="130675"/>
            <a:ext cx="8520600" cy="723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990"/>
              <a:buNone/>
            </a:pPr>
            <a:r>
              <a:rPr lang="es" sz="2000"/>
              <a:t>4. The protein. </a:t>
            </a:r>
            <a:r>
              <a:rPr lang="es" sz="1600"/>
              <a:t>In this case I did not intended to identify the exact protein but to make a valid guess of which type of protein was and what was its biological role </a:t>
            </a:r>
            <a:r>
              <a:rPr lang="es" sz="2000"/>
              <a:t> </a:t>
            </a:r>
            <a:endParaRPr sz="1900"/>
          </a:p>
        </p:txBody>
      </p:sp>
      <p:pic>
        <p:nvPicPr>
          <p:cNvPr id="190" name="Google Shape;190;p20"/>
          <p:cNvPicPr preferRelativeResize="0"/>
          <p:nvPr/>
        </p:nvPicPr>
        <p:blipFill rotWithShape="1">
          <a:blip r:embed="rId3">
            <a:alphaModFix/>
          </a:blip>
          <a:srcRect b="-5778" l="27724" r="2524" t="5779"/>
          <a:stretch/>
        </p:blipFill>
        <p:spPr>
          <a:xfrm>
            <a:off x="2218657" y="997175"/>
            <a:ext cx="4706703" cy="3809052"/>
          </a:xfrm>
          <a:prstGeom prst="rect">
            <a:avLst/>
          </a:prstGeom>
          <a:noFill/>
          <a:ln>
            <a:noFill/>
          </a:ln>
        </p:spPr>
      </p:pic>
      <p:sp>
        <p:nvSpPr>
          <p:cNvPr id="191" name="Google Shape;191;p20"/>
          <p:cNvSpPr txBox="1"/>
          <p:nvPr/>
        </p:nvSpPr>
        <p:spPr>
          <a:xfrm>
            <a:off x="7003625" y="4330475"/>
            <a:ext cx="1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1" lang="es" sz="1400" u="sng" cap="none" strike="noStrike">
                <a:solidFill>
                  <a:schemeClr val="hlink"/>
                </a:solidFill>
                <a:latin typeface="Oswald"/>
                <a:ea typeface="Oswald"/>
                <a:cs typeface="Oswald"/>
                <a:sym typeface="Oswald"/>
                <a:hlinkClick r:id="rId4"/>
              </a:rPr>
              <a:t>pdb file of the protein</a:t>
            </a:r>
            <a:endParaRPr b="0" i="1" sz="1400" u="sng" cap="none" strike="noStrike">
              <a:solidFill>
                <a:schemeClr val="accent5"/>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nvSpPr>
        <p:spPr>
          <a:xfrm>
            <a:off x="5194925" y="1113700"/>
            <a:ext cx="36375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In order to make a guess about this protein I had different things I have deduced during this whole exercice:</a:t>
            </a:r>
            <a:endParaRPr b="0" i="0" sz="1400" u="none" cap="none" strike="noStrike">
              <a:solidFill>
                <a:schemeClr val="dk1"/>
              </a:solidFill>
              <a:latin typeface="Oswald"/>
              <a:ea typeface="Oswald"/>
              <a:cs typeface="Oswald"/>
              <a:sym typeface="Oswald"/>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 The protein cleary has an active site where a double strand of RNA is located</a:t>
            </a:r>
            <a:endParaRPr b="0" i="0" sz="1400" u="none" cap="none" strike="noStrike">
              <a:solidFill>
                <a:schemeClr val="dk1"/>
              </a:solidFill>
              <a:latin typeface="Oswald"/>
              <a:ea typeface="Oswald"/>
              <a:cs typeface="Oswald"/>
              <a:sym typeface="Oswald"/>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 Only one of the strands is inside the active site and the other one seems to be separating from the strand located in the protein</a:t>
            </a:r>
            <a:endParaRPr b="0" i="0" sz="1400" u="none" cap="none" strike="noStrike">
              <a:solidFill>
                <a:schemeClr val="dk1"/>
              </a:solidFill>
              <a:latin typeface="Oswald"/>
              <a:ea typeface="Oswald"/>
              <a:cs typeface="Oswald"/>
              <a:sym typeface="Oswald"/>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 Near the active site there is and Adenine precursor (or the rests of an Adenine) and two bonded phosphate groups</a:t>
            </a:r>
            <a:endParaRPr b="0" i="0" sz="1400" u="none" cap="none" strike="noStrike">
              <a:solidFill>
                <a:schemeClr val="dk1"/>
              </a:solidFill>
              <a:latin typeface="Oswald"/>
              <a:ea typeface="Oswald"/>
              <a:cs typeface="Oswald"/>
              <a:sym typeface="Oswald"/>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 It seems to be a hole from where molecules enter/exit the protein in the opposite side from which the protein enters</a:t>
            </a:r>
            <a:endParaRPr b="0" i="0" sz="1400" u="none" cap="none" strike="noStrike">
              <a:solidFill>
                <a:schemeClr val="dk1"/>
              </a:solidFill>
              <a:latin typeface="Oswald"/>
              <a:ea typeface="Oswald"/>
              <a:cs typeface="Oswald"/>
              <a:sym typeface="Oswald"/>
            </a:endParaRPr>
          </a:p>
        </p:txBody>
      </p:sp>
      <p:sp>
        <p:nvSpPr>
          <p:cNvPr id="197" name="Google Shape;197;p21"/>
          <p:cNvSpPr txBox="1"/>
          <p:nvPr>
            <p:ph type="title"/>
          </p:nvPr>
        </p:nvSpPr>
        <p:spPr>
          <a:xfrm>
            <a:off x="311700" y="130675"/>
            <a:ext cx="8520600" cy="723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990"/>
              <a:buNone/>
            </a:pPr>
            <a:r>
              <a:rPr lang="es" sz="2000"/>
              <a:t>4. The protein. </a:t>
            </a:r>
            <a:r>
              <a:rPr lang="es" sz="1600"/>
              <a:t>In this case I did not intended to identify the exact protein but to make a valid guess of which type of protein was and what was its biological role </a:t>
            </a:r>
            <a:r>
              <a:rPr lang="es" sz="2000"/>
              <a:t> </a:t>
            </a:r>
            <a:endParaRPr sz="1900"/>
          </a:p>
        </p:txBody>
      </p:sp>
      <p:pic>
        <p:nvPicPr>
          <p:cNvPr id="198" name="Google Shape;198;p21"/>
          <p:cNvPicPr preferRelativeResize="0"/>
          <p:nvPr/>
        </p:nvPicPr>
        <p:blipFill rotWithShape="1">
          <a:blip r:embed="rId3">
            <a:alphaModFix/>
          </a:blip>
          <a:srcRect b="0" l="0" r="0" t="0"/>
          <a:stretch/>
        </p:blipFill>
        <p:spPr>
          <a:xfrm>
            <a:off x="400200" y="929290"/>
            <a:ext cx="4706698" cy="3801385"/>
          </a:xfrm>
          <a:prstGeom prst="rect">
            <a:avLst/>
          </a:prstGeom>
          <a:noFill/>
          <a:ln>
            <a:noFill/>
          </a:ln>
        </p:spPr>
      </p:pic>
      <p:sp>
        <p:nvSpPr>
          <p:cNvPr id="199" name="Google Shape;199;p21"/>
          <p:cNvSpPr txBox="1"/>
          <p:nvPr/>
        </p:nvSpPr>
        <p:spPr>
          <a:xfrm>
            <a:off x="7003625" y="4330475"/>
            <a:ext cx="1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1" lang="es" sz="1400" u="sng" cap="none" strike="noStrike">
                <a:solidFill>
                  <a:schemeClr val="hlink"/>
                </a:solidFill>
                <a:latin typeface="Oswald"/>
                <a:ea typeface="Oswald"/>
                <a:cs typeface="Oswald"/>
                <a:sym typeface="Oswald"/>
                <a:hlinkClick r:id="rId4"/>
              </a:rPr>
              <a:t>pdb file of the protein</a:t>
            </a:r>
            <a:endParaRPr b="0" i="1" sz="1400" u="sng" cap="none" strike="noStrike">
              <a:solidFill>
                <a:schemeClr val="accent5"/>
              </a:solidFill>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s" sz="3800"/>
              <a:t>Conclusion </a:t>
            </a:r>
            <a:endParaRPr sz="3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nvSpPr>
        <p:spPr>
          <a:xfrm>
            <a:off x="5194925" y="1113700"/>
            <a:ext cx="36375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I have deducted that this protein could be </a:t>
            </a:r>
            <a:r>
              <a:rPr b="1" i="0" lang="es" sz="1400" u="none" cap="none" strike="noStrike">
                <a:solidFill>
                  <a:schemeClr val="dk1"/>
                </a:solidFill>
                <a:latin typeface="Oswald"/>
                <a:ea typeface="Oswald"/>
                <a:cs typeface="Oswald"/>
                <a:sym typeface="Oswald"/>
              </a:rPr>
              <a:t>copying an ARN strand</a:t>
            </a:r>
            <a:r>
              <a:rPr b="0" i="0" lang="es" sz="1400" u="none" cap="none" strike="noStrike">
                <a:solidFill>
                  <a:schemeClr val="dk1"/>
                </a:solidFill>
                <a:latin typeface="Oswald"/>
                <a:ea typeface="Oswald"/>
                <a:cs typeface="Oswald"/>
                <a:sym typeface="Oswald"/>
              </a:rPr>
              <a:t>, because the 2 bonded phosphate could be the rest of an ATP and it is being used to use the energy of cleaving the Phosphate groups to add one of them to link the nucleotides and the nucleotides could be entering to the active site by the hole in the main chain (maybe if there are not enough Zn this hole could remain closed and the protein turned off). In this case, the model strand would be the gray one.</a:t>
            </a:r>
            <a:endParaRPr b="0" i="0" sz="1400" u="none" cap="none" strike="noStrike">
              <a:solidFill>
                <a:schemeClr val="dk1"/>
              </a:solidFill>
              <a:latin typeface="Oswald"/>
              <a:ea typeface="Oswald"/>
              <a:cs typeface="Oswald"/>
              <a:sym typeface="Oswald"/>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Oswald"/>
                <a:ea typeface="Oswald"/>
                <a:cs typeface="Oswald"/>
                <a:sym typeface="Oswald"/>
              </a:rPr>
              <a:t>This protein could be found in virus or near a celular nuclei and it would be used in the transcription of genetic material.</a:t>
            </a:r>
            <a:endParaRPr b="0" i="0" sz="1400" u="none" cap="none" strike="noStrike">
              <a:solidFill>
                <a:schemeClr val="dk1"/>
              </a:solidFill>
              <a:latin typeface="Oswald"/>
              <a:ea typeface="Oswald"/>
              <a:cs typeface="Oswald"/>
              <a:sym typeface="Oswald"/>
            </a:endParaRPr>
          </a:p>
        </p:txBody>
      </p:sp>
      <p:pic>
        <p:nvPicPr>
          <p:cNvPr id="210" name="Google Shape;210;p23"/>
          <p:cNvPicPr preferRelativeResize="0"/>
          <p:nvPr/>
        </p:nvPicPr>
        <p:blipFill rotWithShape="1">
          <a:blip r:embed="rId3">
            <a:alphaModFix/>
          </a:blip>
          <a:srcRect b="0" l="99" r="98" t="0"/>
          <a:stretch/>
        </p:blipFill>
        <p:spPr>
          <a:xfrm>
            <a:off x="371032" y="987150"/>
            <a:ext cx="4706703" cy="3809050"/>
          </a:xfrm>
          <a:prstGeom prst="rect">
            <a:avLst/>
          </a:prstGeom>
          <a:noFill/>
          <a:ln>
            <a:noFill/>
          </a:ln>
        </p:spPr>
      </p:pic>
      <p:sp>
        <p:nvSpPr>
          <p:cNvPr id="211" name="Google Shape;211;p23"/>
          <p:cNvSpPr txBox="1"/>
          <p:nvPr/>
        </p:nvSpPr>
        <p:spPr>
          <a:xfrm>
            <a:off x="6395750" y="4330475"/>
            <a:ext cx="2436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1" lang="es" sz="1400" u="sng" cap="none" strike="noStrike">
                <a:solidFill>
                  <a:schemeClr val="hlink"/>
                </a:solidFill>
                <a:latin typeface="Oswald"/>
                <a:ea typeface="Oswald"/>
                <a:cs typeface="Oswald"/>
                <a:sym typeface="Oswald"/>
                <a:hlinkClick r:id="rId4"/>
              </a:rPr>
              <a:t>Github repository</a:t>
            </a:r>
            <a:endParaRPr b="0" i="1" sz="1400" u="sng" cap="none" strike="noStrike">
              <a:solidFill>
                <a:schemeClr val="accent5"/>
              </a:solidFill>
              <a:latin typeface="Oswald"/>
              <a:ea typeface="Oswald"/>
              <a:cs typeface="Oswald"/>
              <a:sym typeface="Oswald"/>
            </a:endParaRPr>
          </a:p>
        </p:txBody>
      </p:sp>
      <p:sp>
        <p:nvSpPr>
          <p:cNvPr id="212" name="Google Shape;212;p23"/>
          <p:cNvSpPr txBox="1"/>
          <p:nvPr>
            <p:ph type="title"/>
          </p:nvPr>
        </p:nvSpPr>
        <p:spPr>
          <a:xfrm>
            <a:off x="311700" y="130675"/>
            <a:ext cx="8520600" cy="72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s" sz="4000"/>
              <a:t>Conclusion</a:t>
            </a:r>
            <a:endParaRPr sz="3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s" sz="3800"/>
              <a:t>The process</a:t>
            </a:r>
            <a:endParaRPr sz="3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4"/>
          <p:cNvSpPr txBox="1"/>
          <p:nvPr>
            <p:ph type="title"/>
          </p:nvPr>
        </p:nvSpPr>
        <p:spPr>
          <a:xfrm>
            <a:off x="311700" y="1306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Problema pdb file. This is the problema file opened with VMD</a:t>
            </a:r>
            <a:endParaRPr/>
          </a:p>
        </p:txBody>
      </p:sp>
      <p:pic>
        <p:nvPicPr>
          <p:cNvPr id="77" name="Google Shape;77;p4"/>
          <p:cNvPicPr preferRelativeResize="0"/>
          <p:nvPr/>
        </p:nvPicPr>
        <p:blipFill rotWithShape="1">
          <a:blip r:embed="rId3">
            <a:alphaModFix/>
          </a:blip>
          <a:srcRect b="0" l="0" r="0" t="0"/>
          <a:stretch/>
        </p:blipFill>
        <p:spPr>
          <a:xfrm>
            <a:off x="691188" y="703373"/>
            <a:ext cx="7761623" cy="4381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5"/>
          <p:cNvSpPr txBox="1"/>
          <p:nvPr>
            <p:ph type="title"/>
          </p:nvPr>
        </p:nvSpPr>
        <p:spPr>
          <a:xfrm>
            <a:off x="311700" y="130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s" sz="2500"/>
              <a:t>First of all I changed the drawing mode to Bonds so it is more friendly</a:t>
            </a:r>
            <a:endParaRPr sz="2500"/>
          </a:p>
        </p:txBody>
      </p:sp>
      <p:pic>
        <p:nvPicPr>
          <p:cNvPr id="83" name="Google Shape;83;p5"/>
          <p:cNvPicPr preferRelativeResize="0"/>
          <p:nvPr/>
        </p:nvPicPr>
        <p:blipFill rotWithShape="1">
          <a:blip r:embed="rId3">
            <a:alphaModFix/>
          </a:blip>
          <a:srcRect b="0" l="0" r="0" t="0"/>
          <a:stretch/>
        </p:blipFill>
        <p:spPr>
          <a:xfrm>
            <a:off x="691188" y="703373"/>
            <a:ext cx="7761623" cy="4381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6"/>
          <p:cNvSpPr txBox="1"/>
          <p:nvPr>
            <p:ph type="title"/>
          </p:nvPr>
        </p:nvSpPr>
        <p:spPr>
          <a:xfrm>
            <a:off x="311700" y="130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s" sz="2500"/>
              <a:t>Then I tried to see if there is any protein. Turns out is the most part of it</a:t>
            </a:r>
            <a:endParaRPr sz="2500"/>
          </a:p>
        </p:txBody>
      </p:sp>
      <p:pic>
        <p:nvPicPr>
          <p:cNvPr id="89" name="Google Shape;89;p6"/>
          <p:cNvPicPr preferRelativeResize="0"/>
          <p:nvPr/>
        </p:nvPicPr>
        <p:blipFill rotWithShape="1">
          <a:blip r:embed="rId3">
            <a:alphaModFix/>
          </a:blip>
          <a:srcRect b="0" l="0" r="0" t="0"/>
          <a:stretch/>
        </p:blipFill>
        <p:spPr>
          <a:xfrm>
            <a:off x="691188" y="703373"/>
            <a:ext cx="7761623" cy="4381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7"/>
          <p:cNvSpPr txBox="1"/>
          <p:nvPr>
            <p:ph type="title"/>
          </p:nvPr>
        </p:nvSpPr>
        <p:spPr>
          <a:xfrm>
            <a:off x="311700" y="130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s" sz="2000"/>
              <a:t>Then I changed the coloring method to chain in order to see if there are different chains</a:t>
            </a:r>
            <a:endParaRPr sz="2000"/>
          </a:p>
        </p:txBody>
      </p:sp>
      <p:pic>
        <p:nvPicPr>
          <p:cNvPr id="95" name="Google Shape;95;p7"/>
          <p:cNvPicPr preferRelativeResize="0"/>
          <p:nvPr/>
        </p:nvPicPr>
        <p:blipFill rotWithShape="1">
          <a:blip r:embed="rId3">
            <a:alphaModFix/>
          </a:blip>
          <a:srcRect b="0" l="0" r="0" t="0"/>
          <a:stretch/>
        </p:blipFill>
        <p:spPr>
          <a:xfrm>
            <a:off x="941725" y="986200"/>
            <a:ext cx="7260549" cy="4098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8"/>
          <p:cNvSpPr txBox="1"/>
          <p:nvPr>
            <p:ph type="title"/>
          </p:nvPr>
        </p:nvSpPr>
        <p:spPr>
          <a:xfrm>
            <a:off x="311700" y="130675"/>
            <a:ext cx="8520600" cy="70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s" sz="2000"/>
              <a:t>Then I visualized the rest of the structure by selecting “all not protein”. </a:t>
            </a:r>
            <a:endParaRPr sz="2000"/>
          </a:p>
          <a:p>
            <a:pPr indent="0" lvl="0" marL="0" rtl="0" algn="ctr">
              <a:lnSpc>
                <a:spcPct val="100000"/>
              </a:lnSpc>
              <a:spcBef>
                <a:spcPts val="0"/>
              </a:spcBef>
              <a:spcAft>
                <a:spcPts val="0"/>
              </a:spcAft>
              <a:buSzPts val="990"/>
              <a:buNone/>
            </a:pPr>
            <a:r>
              <a:rPr lang="es" sz="2000"/>
              <a:t>It looks like DNA or RNA strands</a:t>
            </a:r>
            <a:endParaRPr sz="2000"/>
          </a:p>
        </p:txBody>
      </p:sp>
      <p:pic>
        <p:nvPicPr>
          <p:cNvPr id="101" name="Google Shape;101;p8"/>
          <p:cNvPicPr preferRelativeResize="0"/>
          <p:nvPr/>
        </p:nvPicPr>
        <p:blipFill rotWithShape="1">
          <a:blip r:embed="rId3">
            <a:alphaModFix/>
          </a:blip>
          <a:srcRect b="0" l="0" r="0" t="0"/>
          <a:stretch/>
        </p:blipFill>
        <p:spPr>
          <a:xfrm>
            <a:off x="896651" y="925350"/>
            <a:ext cx="7350676" cy="414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9"/>
          <p:cNvSpPr txBox="1"/>
          <p:nvPr>
            <p:ph type="title"/>
          </p:nvPr>
        </p:nvSpPr>
        <p:spPr>
          <a:xfrm>
            <a:off x="311700" y="130675"/>
            <a:ext cx="8520600" cy="72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s" sz="2000"/>
              <a:t>Because I thought it was DNA or ARN i tried to select the “nucleic” </a:t>
            </a:r>
            <a:endParaRPr sz="2000"/>
          </a:p>
          <a:p>
            <a:pPr indent="0" lvl="0" marL="0" rtl="0" algn="ctr">
              <a:lnSpc>
                <a:spcPct val="100000"/>
              </a:lnSpc>
              <a:spcBef>
                <a:spcPts val="0"/>
              </a:spcBef>
              <a:spcAft>
                <a:spcPts val="0"/>
              </a:spcAft>
              <a:buSzPts val="990"/>
              <a:buNone/>
            </a:pPr>
            <a:r>
              <a:rPr lang="es" sz="2000"/>
              <a:t>But by doing this I lost some molecules</a:t>
            </a:r>
            <a:endParaRPr sz="2000"/>
          </a:p>
        </p:txBody>
      </p:sp>
      <p:pic>
        <p:nvPicPr>
          <p:cNvPr id="107" name="Google Shape;107;p9"/>
          <p:cNvPicPr preferRelativeResize="0"/>
          <p:nvPr/>
        </p:nvPicPr>
        <p:blipFill rotWithShape="1">
          <a:blip r:embed="rId3">
            <a:alphaModFix/>
          </a:blip>
          <a:srcRect b="0" l="0" r="0" t="0"/>
          <a:stretch/>
        </p:blipFill>
        <p:spPr>
          <a:xfrm>
            <a:off x="896663" y="935325"/>
            <a:ext cx="7350676" cy="4149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